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6" r:id="rId2"/>
    <p:sldId id="257" r:id="rId3"/>
    <p:sldId id="28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7" autoAdjust="0"/>
  </p:normalViewPr>
  <p:slideViewPr>
    <p:cSldViewPr>
      <p:cViewPr>
        <p:scale>
          <a:sx n="50" d="100"/>
          <a:sy n="50" d="100"/>
        </p:scale>
        <p:origin x="-2064" y="-50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910EF3-5020-400F-9B7E-3593A3C454FB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4D6458-97E5-45C3-AECD-76B2DA89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9B49-05DF-450A-8C5F-36F269FDF525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C61141-BF84-4D86-AE90-1441A0DAC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8ADA-4960-4906-8AA1-4E1178EEE56E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4383-4F70-4980-8208-3209E5DAB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F099-35B0-4EDE-A309-5C18F0B0F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7F834-6A3E-49CC-BF52-22DA22E86BC9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Отдел офтальмоонкологии и радиологии «ФГУ МНИИ ГБ имени Гельмгольца» Росмедтехнологий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651E-3B27-4752-B0E4-A112864F9877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8A503-152F-4351-811F-CDDE63166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6C0B-063C-4851-9B40-EC9AC77B1A54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475542-4C80-4E9A-9A1D-B2489E539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BB70-E96C-40A1-B7CC-4B5561A0843A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D2B99-C50A-43B6-A16F-5A21A27C0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8B51E-3F2C-4987-96AE-F10E9A3602D3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1BCED5E-8D29-4878-BC96-D456AB7B8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C38CD-A3E5-431C-BF66-81069A1C639D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1D9C-77CA-41B2-A9BC-F17FDF4B8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C676-D5F0-4C6E-A20E-FAE4AC854B6B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AB5B28-00EF-46B9-823E-5B8EF6D8A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BBC2D2-9A5B-4F46-A58F-8C01C2B1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BCDC-AB27-4C42-8CAE-D97E114A9FE1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E573-2674-4B14-B971-CAD21ECDF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5C87B-A2E1-40D9-B633-900C42697D64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17D750-8089-4B3A-9615-EB8874EC45DE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4269B2-C8F0-4524-84BC-8B77FF948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4857750"/>
            <a:ext cx="6400800" cy="785813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sz="3200" cap="none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СААКЯН С.В.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cap="none" smtClean="0">
                <a:solidFill>
                  <a:srgbClr val="2A373D"/>
                </a:solidFill>
                <a:latin typeface="Arial" charset="0"/>
              </a:rPr>
              <a:t>Оренбург - </a:t>
            </a:r>
            <a:r>
              <a:rPr lang="ru-RU" sz="2000" cap="none" smtClean="0">
                <a:solidFill>
                  <a:srgbClr val="2A373D"/>
                </a:solidFill>
              </a:rPr>
              <a:t>2016</a:t>
            </a:r>
          </a:p>
        </p:txBody>
      </p:sp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722313" y="3321050"/>
            <a:ext cx="7772400" cy="1108075"/>
          </a:xfrm>
        </p:spPr>
        <p:txBody>
          <a:bodyPr/>
          <a:lstStyle/>
          <a:p>
            <a:pPr eaLnBrk="1" hangingPunct="1"/>
            <a:r>
              <a:rPr lang="ru-RU" sz="3800" b="1" smtClean="0">
                <a:solidFill>
                  <a:srgbClr val="2A373D"/>
                </a:solidFill>
              </a:rPr>
              <a:t>Ретинобластома:</a:t>
            </a:r>
            <a:br>
              <a:rPr lang="ru-RU" sz="3800" b="1" smtClean="0">
                <a:solidFill>
                  <a:srgbClr val="2A373D"/>
                </a:solidFill>
              </a:rPr>
            </a:br>
            <a:r>
              <a:rPr lang="ru-RU" sz="3800" b="1" smtClean="0">
                <a:solidFill>
                  <a:srgbClr val="2A373D"/>
                </a:solidFill>
              </a:rPr>
              <a:t>современные </a:t>
            </a:r>
            <a:r>
              <a:rPr lang="ru-RU" sz="3800" b="1" smtClean="0">
                <a:solidFill>
                  <a:srgbClr val="2A373D"/>
                </a:solidFill>
                <a:latin typeface="Arial" charset="0"/>
              </a:rPr>
              <a:t>стандарты </a:t>
            </a:r>
            <a:r>
              <a:rPr lang="ru-RU" sz="3800" b="1" smtClean="0">
                <a:solidFill>
                  <a:srgbClr val="2A373D"/>
                </a:solidFill>
              </a:rPr>
              <a:t>лечения</a:t>
            </a:r>
          </a:p>
        </p:txBody>
      </p:sp>
      <p:pic>
        <p:nvPicPr>
          <p:cNvPr id="4" name="Picture 6" descr="Label_m250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1728788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86000" y="527050"/>
            <a:ext cx="6678613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ФГБУ  «Московский НИИ глазных болезней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им. Гельмгольца Минздрава России»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atin typeface="+mj-lt"/>
                <a:cs typeface="+mn-cs"/>
              </a:rPr>
              <a:t>Отдел </a:t>
            </a:r>
            <a:r>
              <a:rPr lang="ru-RU" sz="2000" i="1" dirty="0" err="1">
                <a:latin typeface="+mj-lt"/>
                <a:cs typeface="+mn-cs"/>
              </a:rPr>
              <a:t>офтальмоонкологии</a:t>
            </a:r>
            <a:r>
              <a:rPr lang="ru-RU" sz="2000" i="1" dirty="0">
                <a:latin typeface="+mj-lt"/>
                <a:cs typeface="+mn-cs"/>
              </a:rPr>
              <a:t> и радиологии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341438"/>
            <a:ext cx="3648075" cy="3046412"/>
          </a:xfrm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12875"/>
            <a:ext cx="4689475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1763" y="1700213"/>
            <a:ext cx="5473700" cy="1866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3789363"/>
            <a:ext cx="42783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4365625"/>
            <a:ext cx="24860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62150" y="5661025"/>
            <a:ext cx="6786563" cy="661988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513" y="5084763"/>
            <a:ext cx="6086475" cy="56197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7B9899"/>
                </a:solidFill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714500"/>
            <a:ext cx="8715375" cy="48577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/>
              <a:t>Лечение </a:t>
            </a:r>
            <a:r>
              <a:rPr lang="ru-RU" altLang="ru-RU" sz="2800" dirty="0" err="1" smtClean="0"/>
              <a:t>Ретинобластомы</a:t>
            </a:r>
            <a:r>
              <a:rPr lang="ru-RU" altLang="ru-RU" sz="2800" dirty="0" smtClean="0"/>
              <a:t> может быть только </a:t>
            </a:r>
            <a:r>
              <a:rPr lang="ru-RU" altLang="ru-RU" sz="2800" b="1" dirty="0" smtClean="0"/>
              <a:t>комбинированным </a:t>
            </a:r>
            <a:r>
              <a:rPr lang="ru-RU" altLang="ru-RU" sz="2800" dirty="0" smtClean="0"/>
              <a:t>и определяется </a:t>
            </a:r>
            <a:r>
              <a:rPr lang="ru-RU" altLang="ru-RU" sz="2800" b="1" dirty="0" err="1" smtClean="0"/>
              <a:t>офтальмоонкологом</a:t>
            </a:r>
            <a:endParaRPr lang="ru-RU" altLang="ru-RU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/>
              <a:t>Несмотря на выявленные побочные эффекты, </a:t>
            </a:r>
            <a:r>
              <a:rPr lang="ru-RU" altLang="ru-RU" sz="2800" b="1" dirty="0" smtClean="0"/>
              <a:t>СИАХ</a:t>
            </a:r>
            <a:r>
              <a:rPr lang="ru-RU" altLang="ru-RU" sz="2800" dirty="0" smtClean="0"/>
              <a:t> и </a:t>
            </a:r>
            <a:r>
              <a:rPr lang="ru-RU" altLang="ru-RU" sz="2800" b="1" dirty="0" smtClean="0"/>
              <a:t>ИВХТ</a:t>
            </a:r>
            <a:r>
              <a:rPr lang="ru-RU" altLang="ru-RU" sz="2800" dirty="0" smtClean="0"/>
              <a:t> стали </a:t>
            </a:r>
            <a:r>
              <a:rPr lang="ru-RU" altLang="ru-RU" sz="2800" dirty="0" err="1" smtClean="0"/>
              <a:t>неотъемлимым</a:t>
            </a:r>
            <a:r>
              <a:rPr lang="ru-RU" altLang="ru-RU" sz="2800" dirty="0" smtClean="0"/>
              <a:t> методом лечения запущенных, тяжелых и резистентных форм РБ (группы С и </a:t>
            </a:r>
            <a:r>
              <a:rPr lang="en-US" altLang="ru-RU" sz="2800" dirty="0" smtClean="0"/>
              <a:t>D</a:t>
            </a:r>
            <a:r>
              <a:rPr lang="ru-RU" altLang="ru-RU" sz="28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/>
              <a:t>Профилактикой осложнений является строгое выполнение протокола, индивидуальный подход и лечение в специализированной клинике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/>
              <a:t>Залог успеха – </a:t>
            </a:r>
            <a:r>
              <a:rPr lang="ru-RU" altLang="ru-RU" sz="2800" b="1" dirty="0" smtClean="0"/>
              <a:t>ранняя диагностика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451</TotalTime>
  <Words>79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Ретинобластома: современные стандарты лечения</vt:lpstr>
      <vt:lpstr>Слайд 2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Саакян</dc:creator>
  <cp:lastModifiedBy>Борис Арцахский</cp:lastModifiedBy>
  <cp:revision>37</cp:revision>
  <dcterms:created xsi:type="dcterms:W3CDTF">2016-05-27T13:17:02Z</dcterms:created>
  <dcterms:modified xsi:type="dcterms:W3CDTF">2016-09-11T17:22:18Z</dcterms:modified>
</cp:coreProperties>
</file>